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9"/>
      <p:bold r:id="rId20"/>
      <p:italic r:id="rId21"/>
      <p:boldItalic r:id="rId22"/>
    </p:embeddedFont>
    <p:embeddedFont>
      <p:font typeface="Raleway" panose="020B000303010106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20" d="100"/>
          <a:sy n="120" d="100"/>
        </p:scale>
        <p:origin x="200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023037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023037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db7ce9a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db7ce9a6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ddb7ce9a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ddb7ce9a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ddb7ce9a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ddb7ce9a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04b9e3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04b9e3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ddb7ce9a6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ddb7ce9a6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ddb7ce9a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ddb7ce9a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692380" y="1853163"/>
            <a:ext cx="7688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SmartSave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692382" y="2699163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Helping you achieve your savings goals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44" y="871925"/>
            <a:ext cx="1096374" cy="98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l="34427" t="8079" r="34701" b="7759"/>
          <a:stretch/>
        </p:blipFill>
        <p:spPr>
          <a:xfrm>
            <a:off x="5534925" y="495837"/>
            <a:ext cx="2273026" cy="46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375" y="1090082"/>
            <a:ext cx="1939551" cy="34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997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Should Save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>
                <a:solidFill>
                  <a:schemeClr val="dk1"/>
                </a:solidFill>
              </a:rPr>
              <a:t> </a:t>
            </a:r>
            <a:br>
              <a:rPr lang="en-GB" sz="1800" b="0">
                <a:solidFill>
                  <a:schemeClr val="dk1"/>
                </a:solidFill>
              </a:rPr>
            </a:br>
            <a:r>
              <a:rPr lang="en-GB" sz="1800" b="0">
                <a:solidFill>
                  <a:schemeClr val="dk1"/>
                </a:solidFill>
              </a:rPr>
              <a:t>Contextualized and Categorized Data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Problem:</a:t>
            </a:r>
            <a:r>
              <a:rPr lang="en-GB" sz="1400"/>
              <a:t> How do we know if we are overspending or performing well in certain categories compared to others?</a:t>
            </a:r>
            <a:endParaRPr sz="1400"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721225" y="34685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Solution:</a:t>
            </a:r>
            <a:r>
              <a:rPr lang="en-GB" sz="1400"/>
              <a:t> Use information from the CBP to filter and aggregate data to compare our personal spending habits relative to our peers.</a:t>
            </a:r>
            <a:endParaRPr sz="1400"/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l="34427" t="8079" r="34701" b="7759"/>
          <a:stretch/>
        </p:blipFill>
        <p:spPr>
          <a:xfrm>
            <a:off x="5727975" y="495825"/>
            <a:ext cx="2273026" cy="46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226" y="1085599"/>
            <a:ext cx="1941750" cy="34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6;p33">
            <a:extLst>
              <a:ext uri="{FF2B5EF4-FFF2-40B4-BE49-F238E27FC236}">
                <a16:creationId xmlns:a16="http://schemas.microsoft.com/office/drawing/2014/main" id="{5958B8FF-F7D6-A74E-913F-C0804EA27F1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997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Should Save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/>
              <a:t> </a:t>
            </a:r>
            <a:endParaRPr sz="600" b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>
                <a:solidFill>
                  <a:schemeClr val="dk1"/>
                </a:solidFill>
              </a:rPr>
              <a:t>Smart Notifications to Promote Savings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Problem:</a:t>
            </a:r>
            <a:r>
              <a:rPr lang="en-GB" sz="1400"/>
              <a:t> How can we get smart reminders to help us save by alerting us before we make an impulsive purchase?</a:t>
            </a:r>
            <a:endParaRPr sz="140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1"/>
          </p:nvPr>
        </p:nvSpPr>
        <p:spPr>
          <a:xfrm>
            <a:off x="721225" y="34685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Solution:</a:t>
            </a:r>
            <a:r>
              <a:rPr lang="en-GB" sz="1400"/>
              <a:t> Use Google Maps to get our location and IBM Watson’s machine learning APIs to assess how likely we are to make a purchase.</a:t>
            </a:r>
            <a:endParaRPr sz="1400"/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l="34427" t="8079" r="34701" b="7759"/>
          <a:stretch/>
        </p:blipFill>
        <p:spPr>
          <a:xfrm>
            <a:off x="5727975" y="495825"/>
            <a:ext cx="2273026" cy="46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00" y="1100525"/>
            <a:ext cx="1933824" cy="34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6;p33">
            <a:extLst>
              <a:ext uri="{FF2B5EF4-FFF2-40B4-BE49-F238E27FC236}">
                <a16:creationId xmlns:a16="http://schemas.microsoft.com/office/drawing/2014/main" id="{9A1AFF12-82F6-7442-B253-247EAA3455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997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Should Save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b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>
                <a:solidFill>
                  <a:schemeClr val="dk1"/>
                </a:solidFill>
              </a:rPr>
              <a:t>Cash-Back Incentive to Build Good Habits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Problem:</a:t>
            </a:r>
            <a:r>
              <a:rPr lang="en-GB" sz="1400"/>
              <a:t> How can we help our customers increase financial security and build good saving habits from an early stage?</a:t>
            </a:r>
            <a:endParaRPr sz="1400"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721225" y="34685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/>
              <a:t>Solution:</a:t>
            </a:r>
            <a:r>
              <a:rPr lang="en-GB" sz="1400"/>
              <a:t> Provide a strategically-designed cash-back incentive on savings through the app to help develop good habits.</a:t>
            </a:r>
            <a:endParaRPr sz="1400"/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3">
            <a:alphaModFix/>
          </a:blip>
          <a:srcRect l="34427" t="8079" r="34701" b="7759"/>
          <a:stretch/>
        </p:blipFill>
        <p:spPr>
          <a:xfrm>
            <a:off x="5727975" y="495825"/>
            <a:ext cx="2273026" cy="46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25" y="1100523"/>
            <a:ext cx="1912884" cy="3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6;p33">
            <a:extLst>
              <a:ext uri="{FF2B5EF4-FFF2-40B4-BE49-F238E27FC236}">
                <a16:creationId xmlns:a16="http://schemas.microsoft.com/office/drawing/2014/main" id="{98861A46-66F6-F94C-B523-D49295683F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97332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Business Value</a:t>
            </a:r>
            <a:endParaRPr sz="3000" dirty="0"/>
          </a:p>
        </p:txBody>
      </p:sp>
      <p:sp>
        <p:nvSpPr>
          <p:cNvPr id="291" name="Google Shape;291;p30"/>
          <p:cNvSpPr txBox="1"/>
          <p:nvPr/>
        </p:nvSpPr>
        <p:spPr>
          <a:xfrm>
            <a:off x="722900" y="23981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New Customer Acquisition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842600" y="3387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helpful services and cash-back savings incentive will help TD acquire new customers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30"/>
          <p:cNvCxnSpPr/>
          <p:nvPr/>
        </p:nvCxnSpPr>
        <p:spPr>
          <a:xfrm>
            <a:off x="3224350" y="24017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4" name="Google Shape;294;p30"/>
          <p:cNvSpPr txBox="1"/>
          <p:nvPr/>
        </p:nvSpPr>
        <p:spPr>
          <a:xfrm>
            <a:off x="3418200" y="23981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Build Customer Loyalty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3537900" y="3387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providing useful services to help customers build financial security, we increase loyalty and trust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30"/>
          <p:cNvCxnSpPr/>
          <p:nvPr/>
        </p:nvCxnSpPr>
        <p:spPr>
          <a:xfrm>
            <a:off x="5919650" y="24017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7" name="Google Shape;297;p30"/>
          <p:cNvSpPr txBox="1"/>
          <p:nvPr/>
        </p:nvSpPr>
        <p:spPr>
          <a:xfrm>
            <a:off x="6113500" y="23981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Increased Portfolio Size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6233200" y="3387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savings in TD accounts means greater potential for returns on investments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Google Shape;336;p33">
            <a:extLst>
              <a:ext uri="{FF2B5EF4-FFF2-40B4-BE49-F238E27FC236}">
                <a16:creationId xmlns:a16="http://schemas.microsoft.com/office/drawing/2014/main" id="{4AD11378-91CD-1943-9DBA-C7A98860B35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Technologies</a:t>
            </a:r>
            <a:endParaRPr sz="30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62382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React Native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Community Banking Platform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Google Maps API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IBM Watson Personality Insights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Twitter API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Flybits (future implementation)</a:t>
            </a:r>
            <a:endParaRPr sz="1800"/>
          </a:p>
        </p:txBody>
      </p:sp>
      <p:pic>
        <p:nvPicPr>
          <p:cNvPr id="4" name="Google Shape;336;p33">
            <a:extLst>
              <a:ext uri="{FF2B5EF4-FFF2-40B4-BE49-F238E27FC236}">
                <a16:creationId xmlns:a16="http://schemas.microsoft.com/office/drawing/2014/main" id="{ACE6353C-C0FF-744E-9EE7-EBF16EA4AC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Next Steps</a:t>
            </a:r>
            <a:endParaRPr sz="3000"/>
          </a:p>
        </p:txBody>
      </p:sp>
      <p:sp>
        <p:nvSpPr>
          <p:cNvPr id="310" name="Google Shape;310;p32"/>
          <p:cNvSpPr txBox="1"/>
          <p:nvPr/>
        </p:nvSpPr>
        <p:spPr>
          <a:xfrm>
            <a:off x="451442" y="3480613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July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4294967295"/>
          </p:nvPr>
        </p:nvSpPr>
        <p:spPr>
          <a:xfrm>
            <a:off x="451462" y="2391988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Build a working demo with core functionality</a:t>
            </a:r>
            <a:endParaRPr sz="1400"/>
          </a:p>
        </p:txBody>
      </p:sp>
      <p:sp>
        <p:nvSpPr>
          <p:cNvPr id="312" name="Google Shape;312;p32"/>
          <p:cNvSpPr txBox="1"/>
          <p:nvPr/>
        </p:nvSpPr>
        <p:spPr>
          <a:xfrm>
            <a:off x="2641035" y="2879541"/>
            <a:ext cx="955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August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4294967295"/>
          </p:nvPr>
        </p:nvSpPr>
        <p:spPr>
          <a:xfrm>
            <a:off x="2641025" y="3941875"/>
            <a:ext cx="25095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Make the app more robust and integrate additional APIs</a:t>
            </a:r>
            <a:endParaRPr sz="1400"/>
          </a:p>
        </p:txBody>
      </p:sp>
      <p:sp>
        <p:nvSpPr>
          <p:cNvPr id="314" name="Google Shape;314;p32"/>
          <p:cNvSpPr txBox="1"/>
          <p:nvPr/>
        </p:nvSpPr>
        <p:spPr>
          <a:xfrm>
            <a:off x="4661991" y="3489721"/>
            <a:ext cx="132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September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4294967295"/>
          </p:nvPr>
        </p:nvSpPr>
        <p:spPr>
          <a:xfrm>
            <a:off x="4661999" y="2396538"/>
            <a:ext cx="24324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Showcase the final app at Waterloo’s Hack the North</a:t>
            </a:r>
            <a:endParaRPr sz="1400"/>
          </a:p>
        </p:txBody>
      </p:sp>
      <p:pic>
        <p:nvPicPr>
          <p:cNvPr id="316" name="Google Shape;316;p32" descr="shutterstock_429987889_edited.jpg"/>
          <p:cNvPicPr preferRelativeResize="0"/>
          <p:nvPr/>
        </p:nvPicPr>
        <p:blipFill rotWithShape="1">
          <a:blip r:embed="rId3">
            <a:alphaModFix/>
          </a:blip>
          <a:srcRect t="91660" b="6621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2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18" name="Google Shape;318;p3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" name="Google Shape;319;p3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2"/>
          <p:cNvGrpSpPr/>
          <p:nvPr/>
        </p:nvGrpSpPr>
        <p:grpSpPr>
          <a:xfrm rot="10800000">
            <a:off x="3074727" y="3352744"/>
            <a:ext cx="92400" cy="411825"/>
            <a:chOff x="2070100" y="2563700"/>
            <a:chExt cx="92400" cy="411825"/>
          </a:xfrm>
        </p:grpSpPr>
        <p:cxnSp>
          <p:nvCxnSpPr>
            <p:cNvPr id="321" name="Google Shape;321;p32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2" name="Google Shape;322;p32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32"/>
          <p:cNvGrpSpPr/>
          <p:nvPr/>
        </p:nvGrpSpPr>
        <p:grpSpPr>
          <a:xfrm>
            <a:off x="5271175" y="3060165"/>
            <a:ext cx="92400" cy="411825"/>
            <a:chOff x="845575" y="2563700"/>
            <a:chExt cx="92400" cy="411825"/>
          </a:xfrm>
        </p:grpSpPr>
        <p:cxnSp>
          <p:nvCxnSpPr>
            <p:cNvPr id="324" name="Google Shape;324;p3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5" name="Google Shape;325;p3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32"/>
          <p:cNvSpPr txBox="1"/>
          <p:nvPr/>
        </p:nvSpPr>
        <p:spPr>
          <a:xfrm>
            <a:off x="7094410" y="2881380"/>
            <a:ext cx="955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Future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7" name="Google Shape;327;p32"/>
          <p:cNvGrpSpPr/>
          <p:nvPr/>
        </p:nvGrpSpPr>
        <p:grpSpPr>
          <a:xfrm rot="10800000">
            <a:off x="7528102" y="3354582"/>
            <a:ext cx="92400" cy="411825"/>
            <a:chOff x="2070100" y="2563700"/>
            <a:chExt cx="92400" cy="411825"/>
          </a:xfrm>
        </p:grpSpPr>
        <p:cxnSp>
          <p:nvCxnSpPr>
            <p:cNvPr id="328" name="Google Shape;328;p32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32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2"/>
          <p:cNvSpPr txBox="1">
            <a:spLocks noGrp="1"/>
          </p:cNvSpPr>
          <p:nvPr>
            <p:ph type="body" idx="4294967295"/>
          </p:nvPr>
        </p:nvSpPr>
        <p:spPr>
          <a:xfrm>
            <a:off x="7094400" y="3941875"/>
            <a:ext cx="1693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To be continued… </a:t>
            </a:r>
            <a:endParaRPr sz="1400"/>
          </a:p>
        </p:txBody>
      </p:sp>
      <p:pic>
        <p:nvPicPr>
          <p:cNvPr id="24" name="Google Shape;336;p33">
            <a:extLst>
              <a:ext uri="{FF2B5EF4-FFF2-40B4-BE49-F238E27FC236}">
                <a16:creationId xmlns:a16="http://schemas.microsoft.com/office/drawing/2014/main" id="{386332BD-0C07-E047-B1FC-4453338058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>
            <a:spLocks noGrp="1"/>
          </p:cNvSpPr>
          <p:nvPr>
            <p:ph type="ctrTitle"/>
          </p:nvPr>
        </p:nvSpPr>
        <p:spPr>
          <a:xfrm>
            <a:off x="692380" y="1853163"/>
            <a:ext cx="7688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44" y="871925"/>
            <a:ext cx="1096374" cy="98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6;p33">
            <a:extLst>
              <a:ext uri="{FF2B5EF4-FFF2-40B4-BE49-F238E27FC236}">
                <a16:creationId xmlns:a16="http://schemas.microsoft.com/office/drawing/2014/main" id="{4A075DAD-01BF-3A42-A4A8-6FCCCD79B69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1308150" y="7090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Overview</a:t>
            </a:r>
            <a:endParaRPr sz="3000"/>
          </a:p>
        </p:txBody>
      </p:sp>
      <p:sp>
        <p:nvSpPr>
          <p:cNvPr id="186" name="Google Shape;186;p19"/>
          <p:cNvSpPr txBox="1"/>
          <p:nvPr/>
        </p:nvSpPr>
        <p:spPr>
          <a:xfrm>
            <a:off x="1293875" y="1465025"/>
            <a:ext cx="32781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TD Level Up Quest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Challenge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We Built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Overall Experience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t="32525" b="34258"/>
          <a:stretch/>
        </p:blipFill>
        <p:spPr>
          <a:xfrm>
            <a:off x="0" y="4194400"/>
            <a:ext cx="9144000" cy="9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0" y="0"/>
            <a:ext cx="9144000" cy="49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336;p33">
            <a:extLst>
              <a:ext uri="{FF2B5EF4-FFF2-40B4-BE49-F238E27FC236}">
                <a16:creationId xmlns:a16="http://schemas.microsoft.com/office/drawing/2014/main" id="{41962440-4FC7-D24E-A4EC-83A0F530E18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TD Level Up Quest</a:t>
            </a:r>
            <a:endParaRPr sz="3000"/>
          </a:p>
        </p:txBody>
      </p:sp>
      <p:sp>
        <p:nvSpPr>
          <p:cNvPr id="194" name="Google Shape;194;p20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62382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Month-long hackathon to design and develop an app that supports The Ready Commitment</a:t>
            </a:r>
            <a:br>
              <a:rPr lang="en-GB" sz="1800"/>
            </a:b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Equal focus on business potential and value as well as technical development using APIs</a:t>
            </a:r>
            <a:br>
              <a:rPr lang="en-GB" sz="1800"/>
            </a:b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Community Banking Platform: virtual bank with millions of simulated customers, accounts, transactions</a:t>
            </a:r>
            <a:endParaRPr sz="1800"/>
          </a:p>
        </p:txBody>
      </p:sp>
      <p:pic>
        <p:nvPicPr>
          <p:cNvPr id="4" name="Google Shape;336;p33">
            <a:extLst>
              <a:ext uri="{FF2B5EF4-FFF2-40B4-BE49-F238E27FC236}">
                <a16:creationId xmlns:a16="http://schemas.microsoft.com/office/drawing/2014/main" id="{3ABE3CB2-659C-6942-82CE-04FFA17843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The Ready Commitment</a:t>
            </a:r>
            <a:endParaRPr sz="3000"/>
          </a:p>
        </p:txBody>
      </p:sp>
      <p:sp>
        <p:nvSpPr>
          <p:cNvPr id="200" name="Google Shape;200;p21"/>
          <p:cNvSpPr/>
          <p:nvPr/>
        </p:nvSpPr>
        <p:spPr>
          <a:xfrm>
            <a:off x="72944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117634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Early</a:t>
            </a:r>
            <a:br>
              <a:rPr lang="en-GB" sz="1800"/>
            </a:br>
            <a:r>
              <a:rPr lang="en-GB" sz="1800"/>
              <a:t>Learning</a:t>
            </a:r>
            <a:endParaRPr sz="1400"/>
          </a:p>
        </p:txBody>
      </p:sp>
      <p:sp>
        <p:nvSpPr>
          <p:cNvPr id="202" name="Google Shape;202;p21"/>
          <p:cNvSpPr/>
          <p:nvPr/>
        </p:nvSpPr>
        <p:spPr>
          <a:xfrm>
            <a:off x="72944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117634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Income</a:t>
            </a:r>
            <a:br>
              <a:rPr lang="en-GB" sz="1800"/>
            </a:br>
            <a:r>
              <a:rPr lang="en-GB" sz="1800"/>
              <a:t>Stability</a:t>
            </a:r>
            <a:endParaRPr sz="1800"/>
          </a:p>
        </p:txBody>
      </p:sp>
      <p:sp>
        <p:nvSpPr>
          <p:cNvPr id="204" name="Google Shape;204;p21"/>
          <p:cNvSpPr/>
          <p:nvPr/>
        </p:nvSpPr>
        <p:spPr>
          <a:xfrm>
            <a:off x="4709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5155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Affordable</a:t>
            </a:r>
            <a:br>
              <a:rPr lang="en-GB" sz="1800"/>
            </a:br>
            <a:r>
              <a:rPr lang="en-GB" sz="1800"/>
              <a:t>Housing</a:t>
            </a:r>
            <a:endParaRPr sz="1800"/>
          </a:p>
        </p:txBody>
      </p:sp>
      <p:sp>
        <p:nvSpPr>
          <p:cNvPr id="206" name="Google Shape;206;p21"/>
          <p:cNvSpPr/>
          <p:nvPr/>
        </p:nvSpPr>
        <p:spPr>
          <a:xfrm>
            <a:off x="4709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5155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Financial</a:t>
            </a:r>
            <a:br>
              <a:rPr lang="en-GB" sz="1800"/>
            </a:br>
            <a:r>
              <a:rPr lang="en-GB" sz="1800"/>
              <a:t>Literacy</a:t>
            </a:r>
            <a:endParaRPr sz="1800"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69" y="3345500"/>
            <a:ext cx="180398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313" y="2181675"/>
            <a:ext cx="1793734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13" y="3404075"/>
            <a:ext cx="1793734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300" y="2181675"/>
            <a:ext cx="1793734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36;p33">
            <a:extLst>
              <a:ext uri="{FF2B5EF4-FFF2-40B4-BE49-F238E27FC236}">
                <a16:creationId xmlns:a16="http://schemas.microsoft.com/office/drawing/2014/main" id="{4C3AC705-B5BE-2B44-AC38-8C21BC49775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l="8317" r="483" b="30386"/>
          <a:stretch/>
        </p:blipFill>
        <p:spPr>
          <a:xfrm flipH="1">
            <a:off x="0" y="490525"/>
            <a:ext cx="9144000" cy="46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Challenge</a:t>
            </a:r>
            <a:endParaRPr/>
          </a:p>
        </p:txBody>
      </p:sp>
      <p:pic>
        <p:nvPicPr>
          <p:cNvPr id="4" name="Google Shape;336;p33">
            <a:extLst>
              <a:ext uri="{FF2B5EF4-FFF2-40B4-BE49-F238E27FC236}">
                <a16:creationId xmlns:a16="http://schemas.microsoft.com/office/drawing/2014/main" id="{14DA88FB-B50C-214F-8290-D41DA535E2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5603400" cy="13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Produce an app that uses the Community Banking Platform to help your generation, or those coming up after you, to achieve financial security.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" name="Google Shape;336;p33">
            <a:extLst>
              <a:ext uri="{FF2B5EF4-FFF2-40B4-BE49-F238E27FC236}">
                <a16:creationId xmlns:a16="http://schemas.microsoft.com/office/drawing/2014/main" id="{3456739B-79A8-674E-9DEA-953C3E1D3AF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0" y="488821"/>
            <a:ext cx="9144003" cy="46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t="16870" b="6793"/>
          <a:stretch/>
        </p:blipFill>
        <p:spPr>
          <a:xfrm>
            <a:off x="-16750" y="480775"/>
            <a:ext cx="9160750" cy="46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Market</a:t>
            </a:r>
            <a:endParaRPr/>
          </a:p>
        </p:txBody>
      </p:sp>
      <p:pic>
        <p:nvPicPr>
          <p:cNvPr id="5" name="Google Shape;336;p33">
            <a:extLst>
              <a:ext uri="{FF2B5EF4-FFF2-40B4-BE49-F238E27FC236}">
                <a16:creationId xmlns:a16="http://schemas.microsoft.com/office/drawing/2014/main" id="{F6E939F7-0EC9-AA4E-A293-9A185191BCF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000" y="0"/>
            <a:ext cx="539794" cy="4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1"/>
              <a:t>2018 Bank of America Report</a:t>
            </a:r>
            <a:endParaRPr sz="1800" b="0" i="1"/>
          </a:p>
        </p:txBody>
      </p:sp>
      <p:sp>
        <p:nvSpPr>
          <p:cNvPr id="235" name="Google Shape;235;p25"/>
          <p:cNvSpPr txBox="1">
            <a:spLocks noGrp="1"/>
          </p:cNvSpPr>
          <p:nvPr>
            <p:ph type="body" idx="4294967295"/>
          </p:nvPr>
        </p:nvSpPr>
        <p:spPr>
          <a:xfrm>
            <a:off x="729450" y="1977950"/>
            <a:ext cx="6276300" cy="13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73% of millennials say their generation overspends on unnecessary indulgences.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" name="Google Shape;336;p33">
            <a:extLst>
              <a:ext uri="{FF2B5EF4-FFF2-40B4-BE49-F238E27FC236}">
                <a16:creationId xmlns:a16="http://schemas.microsoft.com/office/drawing/2014/main" id="{8166C119-D1DA-1A49-9665-DEF695C48C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t="11999" b="12006"/>
          <a:stretch/>
        </p:blipFill>
        <p:spPr>
          <a:xfrm>
            <a:off x="5832600" y="2091175"/>
            <a:ext cx="2501198" cy="12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t="6358" r="3232"/>
          <a:stretch/>
        </p:blipFill>
        <p:spPr>
          <a:xfrm>
            <a:off x="3332550" y="3357125"/>
            <a:ext cx="2501199" cy="12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23235" r="9160"/>
          <a:stretch/>
        </p:blipFill>
        <p:spPr>
          <a:xfrm>
            <a:off x="833100" y="2091175"/>
            <a:ext cx="2501201" cy="12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SmartSave</a:t>
            </a:r>
            <a:endParaRPr sz="3000"/>
          </a:p>
        </p:txBody>
      </p:sp>
      <p:grpSp>
        <p:nvGrpSpPr>
          <p:cNvPr id="244" name="Google Shape;244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45" name="Google Shape;245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We Should Save</a:t>
            </a:r>
            <a:endParaRPr sz="1400"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Categorized and Contextualized Data</a:t>
            </a:r>
            <a:endParaRPr sz="1400"/>
          </a:p>
        </p:txBody>
      </p:sp>
      <p:grpSp>
        <p:nvGrpSpPr>
          <p:cNvPr id="249" name="Google Shape;249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0" name="Google Shape;250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How We Should Save</a:t>
            </a:r>
            <a:endParaRPr sz="1400"/>
          </a:p>
        </p:txBody>
      </p:sp>
      <p:sp>
        <p:nvSpPr>
          <p:cNvPr id="253" name="Google Shape;253;p26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Smart Notifications to Promote Savings</a:t>
            </a:r>
            <a:endParaRPr sz="1400"/>
          </a:p>
        </p:txBody>
      </p:sp>
      <p:grpSp>
        <p:nvGrpSpPr>
          <p:cNvPr id="254" name="Google Shape;254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55" name="Google Shape;255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Why We Should Save</a:t>
            </a:r>
            <a:endParaRPr sz="1400"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Cash-Back Incentive to Build Good Habits</a:t>
            </a:r>
            <a:endParaRPr sz="1400"/>
          </a:p>
        </p:txBody>
      </p:sp>
      <p:pic>
        <p:nvPicPr>
          <p:cNvPr id="21" name="Google Shape;336;p33">
            <a:extLst>
              <a:ext uri="{FF2B5EF4-FFF2-40B4-BE49-F238E27FC236}">
                <a16:creationId xmlns:a16="http://schemas.microsoft.com/office/drawing/2014/main" id="{6BE01ED1-01C8-AC45-B533-8995E02D3DB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4000" y="0"/>
            <a:ext cx="54382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Macintosh PowerPoint</Application>
  <PresentationFormat>On-screen Show (16:9)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Lato</vt:lpstr>
      <vt:lpstr>Arial</vt:lpstr>
      <vt:lpstr>Raleway</vt:lpstr>
      <vt:lpstr>Streamline</vt:lpstr>
      <vt:lpstr>SmartSave</vt:lpstr>
      <vt:lpstr>Overview</vt:lpstr>
      <vt:lpstr>TD Level Up Quest</vt:lpstr>
      <vt:lpstr>The Ready Commitment</vt:lpstr>
      <vt:lpstr>The Challenge</vt:lpstr>
      <vt:lpstr>PowerPoint Presentation</vt:lpstr>
      <vt:lpstr>The Market</vt:lpstr>
      <vt:lpstr>2018 Bank of America Report</vt:lpstr>
      <vt:lpstr>SmartSave</vt:lpstr>
      <vt:lpstr>What We Should Save   Contextualized and Categorized Data</vt:lpstr>
      <vt:lpstr>How We Should Save   Smart Notifications to Promote Savings</vt:lpstr>
      <vt:lpstr>Why We Should Save  Cash-Back Incentive to Build Good Habits</vt:lpstr>
      <vt:lpstr>Business Value</vt:lpstr>
      <vt:lpstr>Technologies</vt:lpstr>
      <vt:lpstr>Next Steps</vt:lpstr>
      <vt:lpstr>Thank you.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SmartSave</dc:title>
  <cp:lastModifiedBy>Microsoft Office User</cp:lastModifiedBy>
  <cp:revision>1</cp:revision>
  <dcterms:modified xsi:type="dcterms:W3CDTF">2018-08-28T13:42:54Z</dcterms:modified>
</cp:coreProperties>
</file>